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1" r:id="rId2"/>
    <p:sldId id="324" r:id="rId3"/>
    <p:sldId id="328" r:id="rId4"/>
    <p:sldId id="329" r:id="rId5"/>
    <p:sldId id="319" r:id="rId6"/>
    <p:sldId id="263" r:id="rId7"/>
    <p:sldId id="264" r:id="rId8"/>
    <p:sldId id="267" r:id="rId9"/>
    <p:sldId id="286" r:id="rId10"/>
    <p:sldId id="312" r:id="rId11"/>
    <p:sldId id="313" r:id="rId12"/>
    <p:sldId id="311" r:id="rId13"/>
    <p:sldId id="332" r:id="rId14"/>
    <p:sldId id="281" r:id="rId15"/>
    <p:sldId id="299" r:id="rId16"/>
    <p:sldId id="270" r:id="rId17"/>
    <p:sldId id="261" r:id="rId18"/>
    <p:sldId id="277" r:id="rId19"/>
    <p:sldId id="306" r:id="rId20"/>
    <p:sldId id="333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5" autoAdjust="0"/>
    <p:restoredTop sz="94660"/>
  </p:normalViewPr>
  <p:slideViewPr>
    <p:cSldViewPr>
      <p:cViewPr>
        <p:scale>
          <a:sx n="80" d="100"/>
          <a:sy n="80" d="100"/>
        </p:scale>
        <p:origin x="-3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B42EE-D5C4-44CF-A854-1FA51A9FA779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1AA17-6FCE-4C79-88DC-8863A19B2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141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1AA17-6FCE-4C79-88DC-8863A19B28F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1AA17-6FCE-4C79-88DC-8863A19B28F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1AA17-6FCE-4C79-88DC-8863A19B28F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7.gif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1.wav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2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5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gif"/><Relationship Id="rId10" Type="http://schemas.openxmlformats.org/officeDocument/2006/relationships/image" Target="../media/image7.gif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1.png"/><Relationship Id="rId7" Type="http://schemas.openxmlformats.org/officeDocument/2006/relationships/image" Target="../media/image5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7.gif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jpe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/>
          <p:nvPr/>
        </p:nvPicPr>
        <p:blipFill>
          <a:blip r:embed="rId2" cstate="print"/>
          <a:srcRect l="14125" t="2205" r="14598" b="782"/>
          <a:stretch/>
        </p:blipFill>
        <p:spPr>
          <a:xfrm>
            <a:off x="360" y="360"/>
            <a:ext cx="9143640" cy="6857640"/>
          </a:xfrm>
          <a:prstGeom prst="rect">
            <a:avLst/>
          </a:prstGeom>
          <a:ln w="9360">
            <a:noFill/>
          </a:ln>
        </p:spPr>
      </p:pic>
      <p:pic>
        <p:nvPicPr>
          <p:cNvPr id="45" name="Picture 3"/>
          <p:cNvPicPr/>
          <p:nvPr/>
        </p:nvPicPr>
        <p:blipFill>
          <a:blip r:embed="rId3" cstate="print"/>
          <a:stretch/>
        </p:blipFill>
        <p:spPr>
          <a:xfrm rot="21278052">
            <a:off x="876563" y="3221934"/>
            <a:ext cx="2209920" cy="2553720"/>
          </a:xfrm>
          <a:prstGeom prst="rect">
            <a:avLst/>
          </a:prstGeom>
          <a:ln w="9360"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609480" y="457200"/>
            <a:ext cx="8076960" cy="91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«Детский сад №3  </a:t>
            </a:r>
            <a:r>
              <a:rPr lang="ru-RU" sz="1200" b="1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г.Лениногорска</a:t>
            </a:r>
            <a:r>
              <a:rPr lang="ru-RU" sz="12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муниципального образования </a:t>
            </a: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strike="noStrike" spc="-1" dirty="0" err="1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2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муниципальный район» Республики Татарстан</a:t>
            </a: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609480" y="1752480"/>
            <a:ext cx="8000640" cy="140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Дидактическая игра с использованием ИКТ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для детей дошкольного возраста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«Путешествие в Страну </a:t>
            </a:r>
            <a:r>
              <a:rPr lang="ru-RU" sz="2800" b="1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Дорожных правил»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5257800" y="4038480"/>
            <a:ext cx="3123720" cy="7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Автор: Камалова И.Г.,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воспитатель,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 квалификационная категория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4"/>
          <p:cNvSpPr/>
          <p:nvPr/>
        </p:nvSpPr>
        <p:spPr>
          <a:xfrm>
            <a:off x="3657600" y="5791200"/>
            <a:ext cx="2057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2019г</a:t>
            </a:r>
            <a:r>
              <a:rPr lang="ru-RU" sz="1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ru-RU" sz="16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 descr="https://garyallenonbusiness.files.wordpress.com/2015/01/blue-sky.jpg"/>
          <p:cNvPicPr>
            <a:picLocks noChangeAspect="1" noChangeArrowheads="1"/>
          </p:cNvPicPr>
          <p:nvPr/>
        </p:nvPicPr>
        <p:blipFill>
          <a:blip r:embed="rId4" cstate="print"/>
          <a:srcRect l="9081"/>
          <a:stretch>
            <a:fillRect/>
          </a:stretch>
        </p:blipFill>
        <p:spPr bwMode="auto">
          <a:xfrm>
            <a:off x="685800" y="1557647"/>
            <a:ext cx="7772400" cy="46472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111827"/>
            <a:ext cx="8077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endParaRPr lang="ru-RU" sz="1400" b="1" spc="-1" dirty="0" smtClean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400" b="1" spc="-1" dirty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6.Дидактическая игра «Что перепутал художник?» 1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Ход игры: Дети рассматривают картинк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находят, что на ней изображено с ошибками, рассказывают, в чем они заключаются, аргументируют свое мнение: что на самом деле должно быть. Затем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нажатием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клавишу «</a:t>
            </a:r>
            <a:r>
              <a:rPr lang="en-US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Enter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или левую кнопку «мыши»  проверяют правильность ответа. Повторное нажатие клавиши после выполнения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задания 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   поощрение игроков «аплодисментами». </a:t>
            </a:r>
            <a:endParaRPr lang="ru-RU" sz="12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2" name="Picture 6" descr="https://2.bp.blogspot.com/-gXVSuaUm5dA/WtH5-fJ6QPI/AAAAAAAAQwI/-XKYgAVYI_MTXuwignvJeOKysoK-p8b8wCLcBGAs/s1600/%25D0%25B4%25D0%25B5%25D1%2582%25D1%2581%25D0%25BA%25D0%25B8%25D0%25B5%2B%25D0%25BC%25D0%25B0%25D1%2588%25D0%25B8%25D0%25BD%25D0%25BA%25D0%25B8-%25D1%2581%25D0%25B0%25D0%25BC%25D0%25BE%25D0%25BB%25D0%25B5%25D1%2582%25D1%258B_DoV%2B%252828%2529.png"/>
          <p:cNvPicPr>
            <a:picLocks noChangeAspect="1" noChangeArrowheads="1"/>
          </p:cNvPicPr>
          <p:nvPr/>
        </p:nvPicPr>
        <p:blipFill>
          <a:blip r:embed="rId5" cstate="print"/>
          <a:srcRect l="33696" t="17976"/>
          <a:stretch>
            <a:fillRect/>
          </a:stretch>
        </p:blipFill>
        <p:spPr bwMode="auto">
          <a:xfrm>
            <a:off x="1981200" y="2133600"/>
            <a:ext cx="3581400" cy="2143262"/>
          </a:xfrm>
          <a:prstGeom prst="rect">
            <a:avLst/>
          </a:prstGeom>
          <a:noFill/>
        </p:spPr>
      </p:pic>
      <p:pic>
        <p:nvPicPr>
          <p:cNvPr id="11" name="Picture 4" descr="http://www.playcast.ru/uploads/2015/04/06/1303372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1066800"/>
            <a:ext cx="5486400" cy="3806717"/>
          </a:xfrm>
          <a:prstGeom prst="rect">
            <a:avLst/>
          </a:prstGeom>
          <a:noFill/>
        </p:spPr>
      </p:pic>
      <p:pic>
        <p:nvPicPr>
          <p:cNvPr id="7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1371600"/>
            <a:ext cx="1600200" cy="1159328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762000" y="6096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7.Дидактическая игра «Что перепутал художник?»2 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Ход игры:  по аналогии  с игрой  «Что перепутал художник?» 1. </a:t>
            </a:r>
          </a:p>
          <a:p>
            <a:endParaRPr lang="ru-RU" sz="1400" dirty="0"/>
          </a:p>
        </p:txBody>
      </p:sp>
      <p:pic>
        <p:nvPicPr>
          <p:cNvPr id="36866" name="Picture 2" descr="https://klv-oboi.ru/img/gallery/3/thumbs/thumb_l_8396.jpg"/>
          <p:cNvPicPr>
            <a:picLocks noChangeAspect="1" noChangeArrowheads="1"/>
          </p:cNvPicPr>
          <p:nvPr/>
        </p:nvPicPr>
        <p:blipFill>
          <a:blip r:embed="rId4" cstate="print"/>
          <a:srcRect t="14134" b="5365"/>
          <a:stretch>
            <a:fillRect/>
          </a:stretch>
        </p:blipFill>
        <p:spPr bwMode="auto">
          <a:xfrm>
            <a:off x="762000" y="1219200"/>
            <a:ext cx="7696200" cy="4800600"/>
          </a:xfrm>
          <a:prstGeom prst="rect">
            <a:avLst/>
          </a:prstGeom>
          <a:noFill/>
        </p:spPr>
      </p:pic>
      <p:pic>
        <p:nvPicPr>
          <p:cNvPr id="36868" name="Picture 4" descr="http://gifok.net/images/2015/10/13/Flowers-Drawn_1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4876800"/>
            <a:ext cx="507494" cy="358021"/>
          </a:xfrm>
          <a:prstGeom prst="rect">
            <a:avLst/>
          </a:prstGeom>
          <a:noFill/>
        </p:spPr>
      </p:pic>
      <p:pic>
        <p:nvPicPr>
          <p:cNvPr id="36870" name="Picture 6" descr="http://clipart-library.com/newimages/flower-clipart-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5029200"/>
            <a:ext cx="294234" cy="304800"/>
          </a:xfrm>
          <a:prstGeom prst="rect">
            <a:avLst/>
          </a:prstGeom>
          <a:noFill/>
        </p:spPr>
      </p:pic>
      <p:pic>
        <p:nvPicPr>
          <p:cNvPr id="36872" name="Picture 8" descr="https://admiralclub.com.ua/wp-content/uploads/2015/07/flower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400" y="4724400"/>
            <a:ext cx="1052003" cy="914400"/>
          </a:xfrm>
          <a:prstGeom prst="rect">
            <a:avLst/>
          </a:prstGeom>
          <a:noFill/>
        </p:spPr>
      </p:pic>
      <p:pic>
        <p:nvPicPr>
          <p:cNvPr id="36874" name="Picture 10" descr="https://i.pinimg.com/originals/a6/25/cc/a625cc89bdcf3cbb0c7940e604db01b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90800" y="3200400"/>
            <a:ext cx="3352800" cy="1990725"/>
          </a:xfrm>
          <a:prstGeom prst="rect">
            <a:avLst/>
          </a:prstGeom>
          <a:noFill/>
        </p:spPr>
      </p:pic>
      <p:pic>
        <p:nvPicPr>
          <p:cNvPr id="12" name="Picture 12" descr="https://ds04.infourok.ru/uploads/ex/0107/0013004e-9e6ecb53/hello_html_m5537cd5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8802">
            <a:off x="2235180" y="2043150"/>
            <a:ext cx="4886264" cy="3656386"/>
          </a:xfrm>
          <a:prstGeom prst="rect">
            <a:avLst/>
          </a:prstGeom>
          <a:noFill/>
        </p:spPr>
      </p:pic>
      <p:pic>
        <p:nvPicPr>
          <p:cNvPr id="13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34200" y="1447800"/>
            <a:ext cx="1472485" cy="10668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8" descr="https://img-fotki.yandex.ru/get/4213/annaze63.b0/0_3bbe2_b25517f2_S"/>
          <p:cNvPicPr>
            <a:picLocks noChangeAspect="1" noChangeArrowheads="1"/>
          </p:cNvPicPr>
          <p:nvPr/>
        </p:nvPicPr>
        <p:blipFill>
          <a:blip r:embed="rId4" cstate="print"/>
          <a:srcRect t="13236"/>
          <a:stretch>
            <a:fillRect/>
          </a:stretch>
        </p:blipFill>
        <p:spPr bwMode="auto">
          <a:xfrm>
            <a:off x="642937" y="1066799"/>
            <a:ext cx="7891463" cy="50505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5844" name="Picture 4" descr="https://vivastick.com.ua/image/cache/catalog/sticker/Auto/Cruise_Ship_Pin-500x5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667000"/>
            <a:ext cx="2819400" cy="2819400"/>
          </a:xfrm>
          <a:prstGeom prst="rect">
            <a:avLst/>
          </a:prstGeom>
          <a:noFill/>
        </p:spPr>
      </p:pic>
      <p:pic>
        <p:nvPicPr>
          <p:cNvPr id="8" name="Picture 2" descr="http://dutsadok.com.ua/clipart/transport/samolet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2286000"/>
            <a:ext cx="5464586" cy="4038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493817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8.Дидактическая игра «Что перепутал художник?» 3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 algn="just"/>
            <a:r>
              <a:rPr lang="ru-RU" sz="14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14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игры:  по аналогии  с игрой  «Что перепутал художник?» 1.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838200" y="1600200"/>
            <a:ext cx="1577662" cy="11430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9600" y="533400"/>
            <a:ext cx="7924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9.Дидактическая игра «Найди правильный светофор»</a:t>
            </a:r>
            <a:endParaRPr lang="ru-RU" sz="14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Ход игры: </a:t>
            </a:r>
            <a:r>
              <a:rPr lang="ru-RU" sz="1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Детям предлагается посмотреть слайд,  на котором изображено несколько моделей светофоров, затем найти правильный вариант (только на одном светофоре цвета расположены в правильном порядке).  Рассмотрев,  дети  озвучивают  свой выбор,  проверяют правильность  ответа  нажатием на клавишу 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левую  кнопку «мыши».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Безошибочность ответа игроков поощряется «аплодисментами».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219200" y="1981200"/>
            <a:ext cx="1066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553200" y="1905000"/>
            <a:ext cx="1066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553200" y="3124200"/>
            <a:ext cx="1066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219200" y="4419600"/>
            <a:ext cx="1066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886200" y="4343400"/>
            <a:ext cx="1066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362200"/>
            <a:ext cx="3159616" cy="2365310"/>
          </a:xfrm>
          <a:prstGeom prst="ellipse">
            <a:avLst/>
          </a:prstGeom>
          <a:noFill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/>
          <a:srcRect l="20498" t="23958" r="61932" b="19792"/>
          <a:stretch>
            <a:fillRect/>
          </a:stretch>
        </p:blipFill>
        <p:spPr bwMode="auto">
          <a:xfrm>
            <a:off x="914400" y="1676400"/>
            <a:ext cx="2286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/>
          <a:srcRect l="40410" t="23958" r="22108" b="19792"/>
          <a:stretch>
            <a:fillRect/>
          </a:stretch>
        </p:blipFill>
        <p:spPr bwMode="auto">
          <a:xfrm>
            <a:off x="3581400" y="1752600"/>
            <a:ext cx="4876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9600" y="533400"/>
            <a:ext cx="8001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10.Дидактическая игра «Найди лишнее» 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Ход игры: Детям предлагается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слайд, на котором  изображены  различные  транспортные средства.  Одно из этих средств  отличается от остальных.  Дети определяют  лишнее, объясняют свой выбор,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проверяют правильность  ответа  нажатием на клавишу 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левую  кнопку «мыши» (Веселый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Светофорчик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помогает игрокам с ответом).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нажатие клавиши после выполнения задания  -   поощрение игроков «аплодисментами».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72" name="Picture 8" descr="https://prikolnye-kartinki.ru/img/picture/Sep/28/8484e037345c3fb3e6cfa83a69ef78c0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1600200"/>
            <a:ext cx="3289972" cy="2362200"/>
          </a:xfrm>
          <a:prstGeom prst="rect">
            <a:avLst/>
          </a:prstGeom>
          <a:noFill/>
        </p:spPr>
      </p:pic>
      <p:pic>
        <p:nvPicPr>
          <p:cNvPr id="36874" name="Picture 10" descr="http://clipart-library.com/data_images/202746.png"/>
          <p:cNvPicPr>
            <a:picLocks noChangeAspect="1" noChangeArrowheads="1"/>
          </p:cNvPicPr>
          <p:nvPr/>
        </p:nvPicPr>
        <p:blipFill>
          <a:blip r:embed="rId5" cstate="print"/>
          <a:srcRect l="1034" t="10345" r="7241" b="6897"/>
          <a:stretch>
            <a:fillRect/>
          </a:stretch>
        </p:blipFill>
        <p:spPr bwMode="auto">
          <a:xfrm>
            <a:off x="4800600" y="3962400"/>
            <a:ext cx="3352800" cy="2021305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1689894"/>
            <a:ext cx="99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676400" y="4114800"/>
            <a:ext cx="1828800" cy="1447800"/>
          </a:xfrm>
          <a:prstGeom prst="ellipse">
            <a:avLst/>
          </a:prstGeom>
          <a:noFill/>
        </p:spPr>
      </p:pic>
      <p:pic>
        <p:nvPicPr>
          <p:cNvPr id="19" name="Picture 2" descr="https://ya-webdesign.com/images/cinderella-coach-png-6.png"/>
          <p:cNvPicPr>
            <a:picLocks noChangeAspect="1" noChangeArrowheads="1"/>
          </p:cNvPicPr>
          <p:nvPr/>
        </p:nvPicPr>
        <p:blipFill>
          <a:blip r:embed="rId8" cstate="print"/>
          <a:srcRect l="4444" t="4444" r="6667" b="4444"/>
          <a:stretch>
            <a:fillRect/>
          </a:stretch>
        </p:blipFill>
        <p:spPr bwMode="auto">
          <a:xfrm>
            <a:off x="1371600" y="3505200"/>
            <a:ext cx="2669788" cy="2575560"/>
          </a:xfrm>
          <a:prstGeom prst="rect">
            <a:avLst/>
          </a:prstGeom>
          <a:noFill/>
        </p:spPr>
      </p:pic>
      <p:pic>
        <p:nvPicPr>
          <p:cNvPr id="20" name="Picture 12" descr="https://umitoy.ru/upload/iblock/8eb/8eb7b7134202bedbbe37e3ac641373ed.jpg"/>
          <p:cNvPicPr>
            <a:picLocks noChangeAspect="1" noChangeArrowheads="1"/>
          </p:cNvPicPr>
          <p:nvPr/>
        </p:nvPicPr>
        <p:blipFill>
          <a:blip r:embed="rId9" cstate="print"/>
          <a:srcRect l="6932" t="13684" r="6412" b="12632"/>
          <a:stretch>
            <a:fillRect/>
          </a:stretch>
        </p:blipFill>
        <p:spPr bwMode="auto">
          <a:xfrm>
            <a:off x="2068286" y="1676400"/>
            <a:ext cx="3265714" cy="182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9977 C 0.00208 0.10879 0.00208 0.11782 0.00208 0.12754 C 0.00208 0.13727 0.00208 0.14421 0.00208 0.1581 C 0.00208 0.17199 0.00243 0.1919 0.00208 0.21088 C 0.00174 0.22986 0.00139 0.24745 1.38778E-17 0.27199 C -0.00139 0.29653 -0.00694 0.32801 -0.00625 0.3581 C -0.00556 0.38819 0.00243 0.4331 0.00417 0.45254 C 0.0059 0.47199 0.00417 0.46782 0.00417 0.47477 C 0.00417 0.48171 0.00278 0.4956 0.00417 0.49421 C 0.00556 0.49282 0.01319 0.47153 0.0125 0.46643 C 0.01181 0.46134 0.0059 0.4625 1.38778E-17 0.46366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 l="13716" t="11111" r="10417" b="12654"/>
          <a:stretch>
            <a:fillRect/>
          </a:stretch>
        </p:blipFill>
        <p:spPr bwMode="auto">
          <a:xfrm flipH="1">
            <a:off x="1295400" y="1676400"/>
            <a:ext cx="3276600" cy="185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 descr="https://i.pinimg.com/originals/7e/f2/53/7ef2535247dd07c8255d6db134ecf7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1447800"/>
            <a:ext cx="3429000" cy="2150327"/>
          </a:xfrm>
          <a:prstGeom prst="rect">
            <a:avLst/>
          </a:prstGeom>
          <a:noFill/>
        </p:spPr>
      </p:pic>
      <p:pic>
        <p:nvPicPr>
          <p:cNvPr id="25607" name="Picture 7" descr="https://i.pinimg.com/originals/a6/25/cc/a625cc89bdcf3cbb0c7940e604db01b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38200" y="3962400"/>
            <a:ext cx="3352800" cy="180474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09600" y="457200"/>
            <a:ext cx="79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11.Дидактическая игра «Четвёртый лишний» 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Ход  игры:  Детям  предлагается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слайд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, на котором  изображены  различные  транспортные средства.  Одно из  этих средств  отличается  от  остальных.  Дети определяют  лишнее,  объясняют свой выбор,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проверяют  правильность  ответа  нажатием  на клавишу 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левую  кнопку «мыши».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нажатие клавиши  после выполнения задания  -   поощрение игроков «аплодисментами».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dirty="0"/>
          </a:p>
        </p:txBody>
      </p:sp>
      <p:pic>
        <p:nvPicPr>
          <p:cNvPr id="13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3886200"/>
            <a:ext cx="2209800" cy="1600977"/>
          </a:xfrm>
          <a:prstGeom prst="ellipse">
            <a:avLst/>
          </a:prstGeom>
          <a:noFill/>
        </p:spPr>
      </p:pic>
      <p:pic>
        <p:nvPicPr>
          <p:cNvPr id="14" name="Picture 4" descr="http://skachat-kartinki.ru/img/picture/Oct/14/38cde17a59ac08f2688a83dd9b628505/mini_2.jpg"/>
          <p:cNvPicPr>
            <a:picLocks noChangeAspect="1" noChangeArrowheads="1"/>
          </p:cNvPicPr>
          <p:nvPr/>
        </p:nvPicPr>
        <p:blipFill>
          <a:blip r:embed="rId8" cstate="print"/>
          <a:srcRect r="5897"/>
          <a:stretch>
            <a:fillRect/>
          </a:stretch>
        </p:blipFill>
        <p:spPr bwMode="auto">
          <a:xfrm>
            <a:off x="5105400" y="3733801"/>
            <a:ext cx="28956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9600" y="5334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12.Дидактическая игра «Найди лишнее»</a:t>
            </a:r>
            <a:r>
              <a:rPr lang="ru-RU" sz="12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
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Ход игры: Взрослый предлагает детям  слайд, утверждая, что на нем изображены только предписывающие дорожные  знаки и знаки сервиса. Просит  проверить,  действительно   ли  так. Дети  определяют  правильность утверждения, находят лишнее, объясняют свой выбор,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проверяют  правильность  ответа  нажатием  на клавишу 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левую  кнопку «мыши».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нажатие клавиши  после выполнения задания  -   поощрение игроков «аплодисментами».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Picture 2" descr="https://ds04.infourok.ru/uploads/ex/0e0d/000e8cfc-3c12c016/img15.jpg"/>
          <p:cNvPicPr>
            <a:picLocks noChangeAspect="1" noChangeArrowheads="1"/>
          </p:cNvPicPr>
          <p:nvPr/>
        </p:nvPicPr>
        <p:blipFill>
          <a:blip r:embed="rId5" cstate="print"/>
          <a:srcRect l="63918" t="54983" r="17526" b="7904"/>
          <a:stretch>
            <a:fillRect/>
          </a:stretch>
        </p:blipFill>
        <p:spPr bwMode="auto">
          <a:xfrm>
            <a:off x="6172200" y="1600200"/>
            <a:ext cx="2075121" cy="3304822"/>
          </a:xfrm>
          <a:prstGeom prst="rect">
            <a:avLst/>
          </a:prstGeom>
          <a:noFill/>
        </p:spPr>
      </p:pic>
      <p:pic>
        <p:nvPicPr>
          <p:cNvPr id="9" name="Picture 2" descr="https://ds04.infourok.ru/uploads/ex/0e0d/000e8cfc-3c12c016/img15.jpg"/>
          <p:cNvPicPr>
            <a:picLocks noChangeAspect="1" noChangeArrowheads="1"/>
          </p:cNvPicPr>
          <p:nvPr/>
        </p:nvPicPr>
        <p:blipFill>
          <a:blip r:embed="rId5" cstate="print"/>
          <a:srcRect l="24742" t="56358" r="55670" b="6529"/>
          <a:stretch>
            <a:fillRect/>
          </a:stretch>
        </p:blipFill>
        <p:spPr bwMode="auto">
          <a:xfrm>
            <a:off x="762000" y="2362200"/>
            <a:ext cx="2209800" cy="3183995"/>
          </a:xfrm>
          <a:prstGeom prst="rect">
            <a:avLst/>
          </a:prstGeom>
          <a:noFill/>
        </p:spPr>
      </p:pic>
      <p:pic>
        <p:nvPicPr>
          <p:cNvPr id="1030" name="Picture 6" descr="http://junior3d.ru/texture/%D0%97%D0%BD%D0%B0%D0%BA%D0%B8%D0%98%D1%81%D0%B8%D0%BC%D0%B2%D0%BE%D0%BB%D1%8B/%D0%94%D0%BE%D1%80%D0%BE%D0%B6%D0%BD%D1%8B%D0%B5%D0%97%D0%BD%D0%B0%D0%BA%D0%B8/%D0%B4%D0%BE%D1%80%D0%BE%D0%B6%D0%BD%D1%8B%D0%B5-%D0%B7%D0%BD%D0%B0%D0%BA%D0%B8_%201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3657600"/>
            <a:ext cx="2286000" cy="2227839"/>
          </a:xfrm>
          <a:prstGeom prst="rect">
            <a:avLst/>
          </a:prstGeom>
          <a:noFill/>
        </p:spPr>
      </p:pic>
      <p:pic>
        <p:nvPicPr>
          <p:cNvPr id="1032" name="Picture 8" descr="https://cs9.pikabu.ru/post_img/2017/03/05/8/og_og_1488721223229185942.jpg"/>
          <p:cNvPicPr>
            <a:picLocks noChangeAspect="1" noChangeArrowheads="1"/>
          </p:cNvPicPr>
          <p:nvPr/>
        </p:nvPicPr>
        <p:blipFill>
          <a:blip r:embed="rId7" cstate="print"/>
          <a:srcRect l="4000" t="9554" r="50667" b="3822"/>
          <a:stretch>
            <a:fillRect/>
          </a:stretch>
        </p:blipFill>
        <p:spPr bwMode="auto">
          <a:xfrm>
            <a:off x="3276600" y="1524000"/>
            <a:ext cx="2209800" cy="2209800"/>
          </a:xfrm>
          <a:prstGeom prst="rect">
            <a:avLst/>
          </a:prstGeom>
          <a:noFill/>
        </p:spPr>
      </p:pic>
      <p:pic>
        <p:nvPicPr>
          <p:cNvPr id="12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124200" y="3733800"/>
            <a:ext cx="2819400" cy="2042627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57200" y="0"/>
            <a:ext cx="81534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" dirty="0" smtClean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13.Дидактическая игра «Составь дорожный знак» 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Ход игры:  Детям предлагается  составить  дорожные знаки из представленных элементов, частей;  определить их  принадлежность к определенной группе  </a:t>
            </a:r>
            <a:r>
              <a:rPr lang="ru-RU" sz="1200" b="1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(запрещающие. предупреждающие и т. д.).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Дети  определяются с выбором,  проверяют  правильность  своего решения  нажатием клавиши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левой  кнопки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«мыши». 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нажатие клавиши  после выполнения задания  -   поощрение игроков «аплодисментами».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76800" y="5105400"/>
            <a:ext cx="457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http://krym.dorbezopasnost.ru/wp-content/uploads/2016/07/3008_dvizhenie_zapresche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600200"/>
            <a:ext cx="1758648" cy="1772717"/>
          </a:xfrm>
          <a:prstGeom prst="rect">
            <a:avLst/>
          </a:prstGeom>
          <a:noFill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 cstate="print"/>
          <a:srcRect l="60322" t="57292" r="14495" b="2083"/>
          <a:stretch>
            <a:fillRect/>
          </a:stretch>
        </p:blipFill>
        <p:spPr bwMode="auto">
          <a:xfrm>
            <a:off x="5257800" y="4191000"/>
            <a:ext cx="2133600" cy="193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альтернативный процесс 27"/>
          <p:cNvSpPr/>
          <p:nvPr/>
        </p:nvSpPr>
        <p:spPr>
          <a:xfrm>
            <a:off x="685800" y="1600200"/>
            <a:ext cx="2286000" cy="43434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17" descr="C:\Users\гульназ\Desktop\Погод pptx.jpg"/>
          <p:cNvPicPr>
            <a:picLocks noChangeAspect="1" noChangeArrowheads="1"/>
          </p:cNvPicPr>
          <p:nvPr/>
        </p:nvPicPr>
        <p:blipFill>
          <a:blip r:embed="rId6" cstate="print"/>
          <a:srcRect l="65000" t="13333" r="6667" b="47778"/>
          <a:stretch>
            <a:fillRect/>
          </a:stretch>
        </p:blipFill>
        <p:spPr bwMode="auto">
          <a:xfrm>
            <a:off x="6172200" y="1981200"/>
            <a:ext cx="1924593" cy="1981200"/>
          </a:xfrm>
          <a:prstGeom prst="rect">
            <a:avLst/>
          </a:prstGeom>
          <a:noFill/>
        </p:spPr>
      </p:pic>
      <p:sp>
        <p:nvSpPr>
          <p:cNvPr id="37" name="Ромб 36"/>
          <p:cNvSpPr/>
          <p:nvPr/>
        </p:nvSpPr>
        <p:spPr>
          <a:xfrm>
            <a:off x="762000" y="1676400"/>
            <a:ext cx="1371600" cy="1371600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7"/>
          <p:cNvPicPr>
            <a:picLocks noChangeAspect="1" noChangeArrowheads="1"/>
          </p:cNvPicPr>
          <p:nvPr/>
        </p:nvPicPr>
        <p:blipFill>
          <a:blip r:embed="rId7" cstate="print"/>
          <a:srcRect l="60322" t="17708" r="22108" b="35417"/>
          <a:stretch>
            <a:fillRect/>
          </a:stretch>
        </p:blipFill>
        <p:spPr bwMode="auto">
          <a:xfrm>
            <a:off x="3505200" y="358140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2" descr="https://pixy.org/src/10/10217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09800" y="2667000"/>
            <a:ext cx="640953" cy="864814"/>
          </a:xfrm>
          <a:prstGeom prst="rect">
            <a:avLst/>
          </a:prstGeom>
          <a:noFill/>
        </p:spPr>
      </p:pic>
      <p:pic>
        <p:nvPicPr>
          <p:cNvPr id="40" name="Picture 2" descr="https://www.newyorkpersonalinjuryattorneysblog.com/files/2017/11/pedestria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6800" y="4648200"/>
            <a:ext cx="1295400" cy="1009402"/>
          </a:xfrm>
          <a:prstGeom prst="rect">
            <a:avLst/>
          </a:prstGeom>
          <a:noFill/>
        </p:spPr>
      </p:pic>
      <p:pic>
        <p:nvPicPr>
          <p:cNvPr id="41" name="Picture 10" descr="http://cdn.onlinewebfonts.com/svg/img_53120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200" y="3733800"/>
            <a:ext cx="1066800" cy="642258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601400" y="4228176"/>
            <a:ext cx="806716" cy="119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762000" y="2590800"/>
            <a:ext cx="2103550" cy="15240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625 0.08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296 L 0.18993 0.181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06659 L 0.36667 -0.235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7353 L 0.50833 0.0194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0" y="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33400" y="457200"/>
            <a:ext cx="800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14.Дидактическая игра «Подбери заплатку»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Ход игры: Детям предлагается определить, какой картинке принадлежит фрагмент, а затем поставить                         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«заплатку» на  картинку, чтобы та стала целой.  Когда дети определятся с решением,  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правильность выбора  проверяют нажатием клавиши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левой кнопки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«мыши».                          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Повтор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ное нажатие клавиши  после выполнения задания  -  поощрение игроков «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аплодисмен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тами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».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                    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32770" name="Picture 2" descr="C:\Users\гульназ\Desktop\ПДД ячсмит.jpg"/>
          <p:cNvPicPr>
            <a:picLocks noChangeAspect="1" noChangeArrowheads="1"/>
          </p:cNvPicPr>
          <p:nvPr/>
        </p:nvPicPr>
        <p:blipFill>
          <a:blip r:embed="rId4" cstate="print"/>
          <a:srcRect l="57500" t="45555" r="6667" b="15555"/>
          <a:stretch>
            <a:fillRect/>
          </a:stretch>
        </p:blipFill>
        <p:spPr bwMode="auto">
          <a:xfrm>
            <a:off x="5181600" y="3429000"/>
            <a:ext cx="3276600" cy="2667000"/>
          </a:xfrm>
          <a:prstGeom prst="rect">
            <a:avLst/>
          </a:prstGeom>
          <a:noFill/>
        </p:spPr>
      </p:pic>
      <p:pic>
        <p:nvPicPr>
          <p:cNvPr id="12" name="Picture 2" descr="C:\Users\гульназ\Desktop\ПДД ячсмит.jpg"/>
          <p:cNvPicPr>
            <a:picLocks noChangeAspect="1" noChangeArrowheads="1"/>
          </p:cNvPicPr>
          <p:nvPr/>
        </p:nvPicPr>
        <p:blipFill rotWithShape="1">
          <a:blip r:embed="rId4" cstate="print"/>
          <a:srcRect l="23135" t="21136" r="41418" b="51111"/>
          <a:stretch/>
        </p:blipFill>
        <p:spPr bwMode="auto">
          <a:xfrm>
            <a:off x="2303813" y="1573008"/>
            <a:ext cx="3170712" cy="1861930"/>
          </a:xfrm>
          <a:prstGeom prst="rect">
            <a:avLst/>
          </a:prstGeom>
          <a:noFill/>
        </p:spPr>
      </p:pic>
      <p:pic>
        <p:nvPicPr>
          <p:cNvPr id="13" name="Picture 2" descr="C:\Users\гульназ\Desktop\ПДД ячсмит.jpg"/>
          <p:cNvPicPr>
            <a:picLocks noChangeAspect="1" noChangeArrowheads="1"/>
          </p:cNvPicPr>
          <p:nvPr/>
        </p:nvPicPr>
        <p:blipFill rotWithShape="1">
          <a:blip r:embed="rId4" cstate="print"/>
          <a:srcRect l="20834" t="51111" r="42078" b="13333"/>
          <a:stretch/>
        </p:blipFill>
        <p:spPr bwMode="auto">
          <a:xfrm>
            <a:off x="1866405" y="3581400"/>
            <a:ext cx="3391395" cy="2438400"/>
          </a:xfrm>
          <a:prstGeom prst="rect">
            <a:avLst/>
          </a:prstGeom>
          <a:noFill/>
        </p:spPr>
      </p:pic>
      <p:pic>
        <p:nvPicPr>
          <p:cNvPr id="14" name="Picture 2" descr="C:\Users\гульназ\Desktop\ПДД ячсмит.jpg"/>
          <p:cNvPicPr>
            <a:picLocks noChangeAspect="1" noChangeArrowheads="1"/>
          </p:cNvPicPr>
          <p:nvPr/>
        </p:nvPicPr>
        <p:blipFill rotWithShape="1">
          <a:blip r:embed="rId4" cstate="print"/>
          <a:srcRect l="59999" t="14444" r="6667" b="54445"/>
          <a:stretch/>
        </p:blipFill>
        <p:spPr bwMode="auto">
          <a:xfrm>
            <a:off x="5410200" y="1752600"/>
            <a:ext cx="3048000" cy="2133600"/>
          </a:xfrm>
          <a:prstGeom prst="rect">
            <a:avLst/>
          </a:prstGeom>
          <a:noFill/>
        </p:spPr>
      </p:pic>
      <p:pic>
        <p:nvPicPr>
          <p:cNvPr id="15" name="Picture 4" descr="http://www.dshikozlovskogo.ru/upload/medialibrary/d95/493204vs.gif"/>
          <p:cNvPicPr>
            <a:picLocks noChangeAspect="1" noChangeArrowheads="1"/>
          </p:cNvPicPr>
          <p:nvPr/>
        </p:nvPicPr>
        <p:blipFill>
          <a:blip r:embed="rId5" cstate="print"/>
          <a:srcRect l="35556" t="7407" r="31259" b="48148"/>
          <a:stretch>
            <a:fillRect/>
          </a:stretch>
        </p:blipFill>
        <p:spPr bwMode="auto">
          <a:xfrm>
            <a:off x="685800" y="2133600"/>
            <a:ext cx="1066800" cy="914400"/>
          </a:xfrm>
          <a:prstGeom prst="rect">
            <a:avLst/>
          </a:prstGeom>
          <a:noFill/>
        </p:spPr>
      </p:pic>
      <p:pic>
        <p:nvPicPr>
          <p:cNvPr id="17" name="Picture 6" descr="http://dutsadok.com.ua/clipart/transport/samolet2.png"/>
          <p:cNvPicPr>
            <a:picLocks noChangeAspect="1" noChangeArrowheads="1"/>
          </p:cNvPicPr>
          <p:nvPr/>
        </p:nvPicPr>
        <p:blipFill>
          <a:blip r:embed="rId6" cstate="print"/>
          <a:srcRect l="37920" t="19385" r="28652" b="41846"/>
          <a:stretch>
            <a:fillRect/>
          </a:stretch>
        </p:blipFill>
        <p:spPr bwMode="auto">
          <a:xfrm flipH="1">
            <a:off x="685800" y="3124200"/>
            <a:ext cx="1066800" cy="914400"/>
          </a:xfrm>
          <a:prstGeom prst="rect">
            <a:avLst/>
          </a:prstGeom>
          <a:noFill/>
        </p:spPr>
      </p:pic>
      <p:pic>
        <p:nvPicPr>
          <p:cNvPr id="18" name="Picture 8" descr="http://ti-poet.ru/foto_stih/162826/foto_stih.jpg"/>
          <p:cNvPicPr>
            <a:picLocks noChangeAspect="1" noChangeArrowheads="1"/>
          </p:cNvPicPr>
          <p:nvPr/>
        </p:nvPicPr>
        <p:blipFill>
          <a:blip r:embed="rId7" cstate="print"/>
          <a:srcRect l="31645" t="23557" r="34276" b="41107"/>
          <a:stretch>
            <a:fillRect/>
          </a:stretch>
        </p:blipFill>
        <p:spPr bwMode="auto">
          <a:xfrm>
            <a:off x="685800" y="4114800"/>
            <a:ext cx="1066800" cy="838200"/>
          </a:xfrm>
          <a:prstGeom prst="rect">
            <a:avLst/>
          </a:prstGeom>
          <a:noFill/>
        </p:spPr>
      </p:pic>
      <p:pic>
        <p:nvPicPr>
          <p:cNvPr id="19" name="Picture 20" descr="http://sweetclipart.com/multisite/sweetclipart/files/sports_car_2_red.png"/>
          <p:cNvPicPr>
            <a:picLocks noChangeAspect="1" noChangeArrowheads="1"/>
          </p:cNvPicPr>
          <p:nvPr/>
        </p:nvPicPr>
        <p:blipFill>
          <a:blip r:embed="rId8" cstate="print"/>
          <a:srcRect l="58540" t="9769" r="7312" b="31620"/>
          <a:stretch>
            <a:fillRect/>
          </a:stretch>
        </p:blipFill>
        <p:spPr bwMode="auto">
          <a:xfrm>
            <a:off x="838200" y="5334000"/>
            <a:ext cx="990600" cy="849086"/>
          </a:xfrm>
          <a:prstGeom prst="rect">
            <a:avLst/>
          </a:prstGeom>
          <a:noFill/>
        </p:spPr>
      </p:pic>
      <p:pic>
        <p:nvPicPr>
          <p:cNvPr id="32772" name="Picture 4" descr="https://shark-taxi.ua/wp-content/uploads/%D0%B7%D0%B0%D0%BA%D0%B0%D0%B7-%D1%82%D0%B0%D0%BA%D1%81%D0%B8-768x437.png"/>
          <p:cNvPicPr>
            <a:picLocks noChangeAspect="1" noChangeArrowheads="1"/>
          </p:cNvPicPr>
          <p:nvPr/>
        </p:nvPicPr>
        <p:blipFill>
          <a:blip r:embed="rId9" cstate="print"/>
          <a:srcRect l="37808" t="31893" r="41020" b="36213"/>
          <a:stretch>
            <a:fillRect/>
          </a:stretch>
        </p:blipFill>
        <p:spPr bwMode="auto">
          <a:xfrm>
            <a:off x="685800" y="990600"/>
            <a:ext cx="1066800" cy="914400"/>
          </a:xfrm>
          <a:prstGeom prst="rect">
            <a:avLst/>
          </a:prstGeom>
          <a:noFill/>
        </p:spPr>
      </p:pic>
      <p:pic>
        <p:nvPicPr>
          <p:cNvPr id="16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4267200" y="2895600"/>
            <a:ext cx="1752600" cy="126974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6763E-6 L 0.35 -0.510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50289E-6 L 0.60834 -0.155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04046E-6 L 0.26667 0.277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17919E-6 L 0.6 0.016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33400" y="457200"/>
            <a:ext cx="80772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15.Дидактическая игра «Поставь дорожный знак»</a:t>
            </a:r>
            <a:endParaRPr lang="ru-RU" sz="14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Ход игры: Детям предлагается  картинка с определённой дорожной ситуацией, к которой нужно  подобрать нужный дорожный знак. Дети выбирают из предложенных знаков тот, который считают верным, называют его, определяют его принадлежность к  виду  дорожных знаков. Правильность выбора проверяют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нажатием на клавишу «</a:t>
            </a:r>
            <a:r>
              <a:rPr lang="en-US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  или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левой  кнопки «мыши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нажатие клавиши после выполнения задания  -   поощрение игроков «аплодисментами». </a:t>
            </a:r>
            <a:endParaRPr lang="ru-RU" sz="12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1200" b="1" dirty="0"/>
          </a:p>
        </p:txBody>
      </p:sp>
      <p:pic>
        <p:nvPicPr>
          <p:cNvPr id="59394" name="Picture 2" descr="https://image.freepik.com/free-vector/no-translate-detected_1308-8756.jpg"/>
          <p:cNvPicPr>
            <a:picLocks noChangeAspect="1" noChangeArrowheads="1"/>
          </p:cNvPicPr>
          <p:nvPr/>
        </p:nvPicPr>
        <p:blipFill>
          <a:blip r:embed="rId4" cstate="print"/>
          <a:srcRect t="3088"/>
          <a:stretch>
            <a:fillRect/>
          </a:stretch>
        </p:blipFill>
        <p:spPr bwMode="auto">
          <a:xfrm>
            <a:off x="609105" y="1676399"/>
            <a:ext cx="7849590" cy="4495801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685800" y="5334000"/>
            <a:ext cx="373380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8" descr="https://upload.wikimedia.org/wikipedia/commons/thumb/6/6e/UK_traffic_sign_955.svg/1200px-UK_traffic_sign_955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868" y="5410200"/>
            <a:ext cx="762000" cy="762000"/>
          </a:xfrm>
          <a:prstGeom prst="rect">
            <a:avLst/>
          </a:prstGeom>
          <a:noFill/>
        </p:spPr>
      </p:pic>
      <p:pic>
        <p:nvPicPr>
          <p:cNvPr id="18" name="Picture 6" descr="http://pngimg.com/uploads/traffic_light/traffic_light_PNG56241.png"/>
          <p:cNvPicPr>
            <a:picLocks noChangeAspect="1" noChangeArrowheads="1"/>
          </p:cNvPicPr>
          <p:nvPr/>
        </p:nvPicPr>
        <p:blipFill>
          <a:blip r:embed="rId6" cstate="print"/>
          <a:srcRect l="40611" t="44417" r="39579"/>
          <a:stretch>
            <a:fillRect/>
          </a:stretch>
        </p:blipFill>
        <p:spPr bwMode="auto">
          <a:xfrm>
            <a:off x="6172200" y="2895600"/>
            <a:ext cx="1524000" cy="2362200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 rot="16200000">
            <a:off x="6438899" y="1828800"/>
            <a:ext cx="1295402" cy="10668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4" descr="https://myslide.ru/documents_4/2e28b061948736b2e857cc6c62de8ffe/img6.jpg"/>
          <p:cNvPicPr>
            <a:picLocks noChangeAspect="1" noChangeArrowheads="1"/>
          </p:cNvPicPr>
          <p:nvPr/>
        </p:nvPicPr>
        <p:blipFill>
          <a:blip r:embed="rId7" cstate="print"/>
          <a:srcRect l="8000" t="22667" r="75000" b="48000"/>
          <a:stretch>
            <a:fillRect/>
          </a:stretch>
        </p:blipFill>
        <p:spPr bwMode="auto">
          <a:xfrm>
            <a:off x="3657600" y="5412341"/>
            <a:ext cx="609600" cy="788894"/>
          </a:xfrm>
          <a:prstGeom prst="rect">
            <a:avLst/>
          </a:prstGeom>
          <a:noFill/>
        </p:spPr>
      </p:pic>
      <p:pic>
        <p:nvPicPr>
          <p:cNvPr id="21" name="Picture 12" descr="https://pbs.twimg.com/media/DbI56MrW4AIXVj0.jpg"/>
          <p:cNvPicPr>
            <a:picLocks noChangeAspect="1" noChangeArrowheads="1"/>
          </p:cNvPicPr>
          <p:nvPr/>
        </p:nvPicPr>
        <p:blipFill>
          <a:blip r:embed="rId8" cstate="print"/>
          <a:srcRect l="34667" r="35333" b="47852"/>
          <a:stretch>
            <a:fillRect/>
          </a:stretch>
        </p:blipFill>
        <p:spPr bwMode="auto">
          <a:xfrm>
            <a:off x="1790700" y="5403768"/>
            <a:ext cx="762000" cy="745067"/>
          </a:xfrm>
          <a:prstGeom prst="rect">
            <a:avLst/>
          </a:prstGeom>
          <a:noFill/>
        </p:spPr>
      </p:pic>
      <p:pic>
        <p:nvPicPr>
          <p:cNvPr id="22" name="Picture 10" descr="https://openclipart.org/image/2400px/svg_to_png/178164/free-traffic-icons.png"/>
          <p:cNvPicPr>
            <a:picLocks noChangeAspect="1" noChangeArrowheads="1"/>
          </p:cNvPicPr>
          <p:nvPr/>
        </p:nvPicPr>
        <p:blipFill>
          <a:blip r:embed="rId9" cstate="print"/>
          <a:srcRect l="34372" t="52766" r="35636"/>
          <a:stretch>
            <a:fillRect/>
          </a:stretch>
        </p:blipFill>
        <p:spPr bwMode="auto">
          <a:xfrm>
            <a:off x="2603142" y="5417188"/>
            <a:ext cx="838200" cy="784047"/>
          </a:xfrm>
          <a:prstGeom prst="rect">
            <a:avLst/>
          </a:prstGeom>
          <a:noFill/>
        </p:spPr>
      </p:pic>
      <p:pic>
        <p:nvPicPr>
          <p:cNvPr id="12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2286000" y="2362200"/>
            <a:ext cx="1472485" cy="10668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34166 -0.524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/>
          <p:cNvPicPr/>
          <p:nvPr/>
        </p:nvPicPr>
        <p:blipFill>
          <a:blip r:embed="rId2" cstate="print"/>
          <a:srcRect l="14125" t="2205" r="14598" b="782"/>
          <a:stretch/>
        </p:blipFill>
        <p:spPr>
          <a:xfrm>
            <a:off x="0" y="360"/>
            <a:ext cx="9143640" cy="6857640"/>
          </a:xfrm>
          <a:prstGeom prst="rect">
            <a:avLst/>
          </a:prstGeom>
          <a:ln w="9360">
            <a:noFill/>
          </a:ln>
        </p:spPr>
      </p:pic>
      <p:pic>
        <p:nvPicPr>
          <p:cNvPr id="51" name="Picture 3"/>
          <p:cNvPicPr/>
          <p:nvPr/>
        </p:nvPicPr>
        <p:blipFill>
          <a:blip r:embed="rId3" cstate="print"/>
          <a:stretch/>
        </p:blipFill>
        <p:spPr>
          <a:xfrm flipH="1">
            <a:off x="6584554" y="3426914"/>
            <a:ext cx="2026440" cy="2401920"/>
          </a:xfrm>
          <a:prstGeom prst="rect">
            <a:avLst/>
          </a:prstGeom>
          <a:ln w="9360">
            <a:noFill/>
          </a:ln>
        </p:spPr>
      </p:pic>
      <p:sp>
        <p:nvSpPr>
          <p:cNvPr id="52" name="CustomShape 1"/>
          <p:cNvSpPr/>
          <p:nvPr/>
        </p:nvSpPr>
        <p:spPr>
          <a:xfrm>
            <a:off x="685800" y="533400"/>
            <a:ext cx="7772400" cy="632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400" b="1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мультимедийная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игра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Возрастная категория: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 младший, средний и старший дошкольный возраст.</a:t>
            </a: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Цели: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Продолжать знакомить дошкольников с правилами дорожного движения, формировать навыки практического применения их в различных ситуациях. Развивать мышление, зрительное внимание, умение ориентироваться в окружающем мире. Воспитывать чувство ответственности.</a:t>
            </a: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Образовательные: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1.Продолжать знакомить с понятиями «улица», «дорожный знак», «транспорт», с различными видами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; уточнять знания о назначении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светофора</a:t>
            </a:r>
            <a:r>
              <a:rPr lang="ru-RU" sz="1400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2.Продолжать закреплять представления о  правилах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поведения на проезжей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части.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3.Совершенствовать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диалогическую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речь</a:t>
            </a:r>
            <a:r>
              <a:rPr lang="ru-RU" sz="1400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4.Развивать у детей чувство ответственности при соблюдении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ПДД.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1.Развивать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 детей стереотипы безопасного поведения на улицах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города.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2.Развивать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интерес к изучению дорожной «грамоты» через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игры.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1.Формировать дружеские, доброжелательные отношения между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детьми.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2.Воспитывать умение слушать своего сверстника, не перебивая;</a:t>
            </a: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3.Формировать желание соблюдать правила дорожного движения.</a:t>
            </a: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работы с игрой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групповая, подгрупповая или </a:t>
            </a: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индивидуальная.</a:t>
            </a: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1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– мультимедийный проектор</a:t>
            </a:r>
            <a:r>
              <a:rPr lang="ru-RU" sz="1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;  компьютер;  презентация, 20 слайдов.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Дидактическую игру «Путешествие в страну  Дорожных 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правил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 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могут </a:t>
            </a: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использовать в своей работе воспитатели детских садов, родители детей </a:t>
            </a: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дошкольного возраста. Сочетание игровых заданий   для  детей различного </a:t>
            </a: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возраста дает возможность активного применения этой игры в малокомплектных ДОУ.  </a:t>
            </a:r>
            <a:endParaRPr lang="ru-RU" sz="1400" b="0" strike="noStrike" spc="-1" dirty="0" smtClean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1400" b="0" strike="noStrike" spc="-1" dirty="0" smtClean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/>
          <p:nvPr/>
        </p:nvPicPr>
        <p:blipFill>
          <a:blip r:embed="rId2" cstate="print"/>
          <a:srcRect l="14125" t="2205" r="14598" b="782"/>
          <a:stretch/>
        </p:blipFill>
        <p:spPr>
          <a:xfrm>
            <a:off x="360" y="0"/>
            <a:ext cx="9143640" cy="6857640"/>
          </a:xfrm>
          <a:prstGeom prst="rect">
            <a:avLst/>
          </a:prstGeom>
          <a:ln w="9360">
            <a:noFill/>
          </a:ln>
        </p:spPr>
      </p:pic>
      <p:pic>
        <p:nvPicPr>
          <p:cNvPr id="45" name="Picture 3"/>
          <p:cNvPicPr/>
          <p:nvPr/>
        </p:nvPicPr>
        <p:blipFill>
          <a:blip r:embed="rId3" cstate="print"/>
          <a:stretch/>
        </p:blipFill>
        <p:spPr>
          <a:xfrm rot="21278052">
            <a:off x="757689" y="2699419"/>
            <a:ext cx="2209920" cy="2553720"/>
          </a:xfrm>
          <a:prstGeom prst="rect">
            <a:avLst/>
          </a:prstGeom>
          <a:ln w="9360"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609480" y="457200"/>
            <a:ext cx="8076960" cy="91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1447800" y="2171640"/>
            <a:ext cx="6324600" cy="8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Вы – молодцы!</a:t>
            </a:r>
            <a:endParaRPr lang="ru-RU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609480" y="1334773"/>
            <a:ext cx="7772520" cy="7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 добрый путь, мои юные друзья!</a:t>
            </a:r>
            <a:endParaRPr lang="ru-RU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4"/>
          <p:cNvSpPr/>
          <p:nvPr/>
        </p:nvSpPr>
        <p:spPr>
          <a:xfrm>
            <a:off x="3657600" y="5791200"/>
            <a:ext cx="2057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16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65188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/>
          <p:cNvPicPr/>
          <p:nvPr/>
        </p:nvPicPr>
        <p:blipFill>
          <a:blip r:embed="rId2" cstate="print"/>
          <a:srcRect l="14125" t="2205" r="14598" b="78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9360">
            <a:noFill/>
          </a:ln>
        </p:spPr>
      </p:pic>
      <p:sp>
        <p:nvSpPr>
          <p:cNvPr id="57" name="CustomShape 1"/>
          <p:cNvSpPr/>
          <p:nvPr/>
        </p:nvSpPr>
        <p:spPr>
          <a:xfrm>
            <a:off x="609660" y="457200"/>
            <a:ext cx="7924320" cy="56388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</a:t>
            </a: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«Путешествие в Страну  Дорожных 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правил</a:t>
            </a:r>
            <a:r>
              <a:rPr lang="ru-RU" sz="1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 </a:t>
            </a: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содержит в себе следующие игры: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1</a:t>
            </a:r>
            <a:r>
              <a:rPr lang="ru-RU" sz="14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. Дидактическая игра «Умные </a:t>
            </a: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машинки» </a:t>
            </a:r>
            <a:r>
              <a:rPr lang="ru-RU" sz="1200" b="1" strike="noStrike" spc="-1" dirty="0" smtClean="0"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младшего возраста)</a:t>
            </a:r>
            <a:endParaRPr lang="ru-RU" sz="1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Цель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: Формировать представления детей о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видах 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транспорта, закреплять знания о цветах (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красном, 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зеленом, синем), упражнять в различении предметов по величине, развивать наглядно-образное мышление, развивать способность объединять предметы на основании определенных признаков (классификация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).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2</a:t>
            </a:r>
            <a:r>
              <a:rPr lang="ru-RU" sz="14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. Дидактическая игра «Собери автомобиль</a:t>
            </a: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 ( для детей младшего возраста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)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Цель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: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Формировать умение  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составлять целое из частей. Развитие восприятия формы, цвета, мыслительных операций. </a:t>
            </a:r>
            <a:endParaRPr lang="ru-RU" sz="1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lvl="0"/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3.Дидактическая игра   «Сломанный светофор</a:t>
            </a: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младшего возраста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)</a:t>
            </a:r>
            <a:endParaRPr lang="ru-RU" sz="1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Цель</a:t>
            </a: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: з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накомство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детей и (или) закрепление   представлений о значении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цветов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светофора для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водителя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 пешеходов.</a:t>
            </a:r>
            <a:endParaRPr lang="ru-RU" sz="1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4.Дидактическая игра «Весёлая половинка</a:t>
            </a: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среднего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возраста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)</a:t>
            </a:r>
            <a:endParaRPr lang="ru-RU" sz="1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Цель: 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закрепить и систематизировать представления детей о знаках дорожного движения, их назначении, 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упражня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ть 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 подборе подходящих по форме и цвету фрагментов рисунка дорожного знака и  умении складывать их в целое изображение.</a:t>
            </a:r>
            <a:endParaRPr lang="ru-RU" sz="1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5.Дидактическая </a:t>
            </a:r>
            <a:r>
              <a:rPr lang="ru-RU" sz="14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игра «Поставь нужный дорожный знак</a:t>
            </a:r>
            <a:r>
              <a:rPr lang="ru-RU" sz="1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среднего и старшего возраста)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Цель.</a:t>
            </a:r>
            <a:r>
              <a:rPr lang="ru-RU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Закреплять знания детей о правилах дорожного движения. Учить детей различать дорожные знаки, знать их назначение. Развить наглядно-образное мышление</a:t>
            </a:r>
            <a:r>
              <a:rPr lang="ru-RU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.</a:t>
            </a:r>
          </a:p>
          <a:p>
            <a:pPr lvl="0"/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6.Дидактическая игра «Что перепутал художник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?»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Цель: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Продолжать развивать связную монологическую речь, обогащать и закреплять активный словарь детей; Развивать произвольное внимание, логическое мышление, Воспитывать чувство юмора, умение выслушивать и не перебивать участников игры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7.Дидактическая игра «Что перепутал художник?»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Цель: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Закреплять знания детей в совместной, самостоятельной и индивидуальной деятельности о видах транспорта. Повторять названия транспорта. Развивать мышление, связную речь.</a:t>
            </a:r>
            <a:endParaRPr lang="ru-RU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>
              <a:lnSpc>
                <a:spcPct val="100000"/>
              </a:lnSpc>
            </a:pPr>
            <a:endParaRPr lang="ru-RU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endParaRPr lang="ru-RU" sz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lvl="0"/>
            <a:endParaRPr lang="ru-RU" sz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lvl="0"/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endParaRPr lang="ru-RU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3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/>
          <p:nvPr/>
        </p:nvPicPr>
        <p:blipFill>
          <a:blip r:embed="rId2" cstate="print"/>
          <a:srcRect l="14125" t="2205" r="14598" b="78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9360"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571440" y="457200"/>
            <a:ext cx="8000760" cy="5186760"/>
          </a:xfrm>
          <a:prstGeom prst="rect">
            <a:avLst/>
          </a:prstGeom>
          <a:solidFill>
            <a:srgbClr val="FFFFFF"/>
          </a:solidFill>
          <a:ln w="9360">
            <a:solidFill>
              <a:srgbClr val="92D05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/>
          <a:lstStyle/>
          <a:p>
            <a:pPr lvl="0"/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8.Дидактическая игра «Что перепутал художник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?» 3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Цель: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развитие речемыслительной деятельности ребенка – внимания, мышления, слухового восприятия, связной речи.</a:t>
            </a:r>
          </a:p>
          <a:p>
            <a:pPr lvl="0"/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9.Дидактическая 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«Найди правильный светофор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Цель: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закрепить имеющиеся представления о светофоре, его назначении и принципе действия.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  <a:p>
            <a:pPr lvl="0"/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10.Дидактическая 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«Найди лишнее»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Цели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уметь называть все знаки и виды транспорта и находить  «лишнее». Закреплять знания детей о дорожных знаках, о видах транспорта. Развивать наблюдательность, зрительную память. 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11.Дидактическая 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«Четвёртый лишний»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 :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закрепить знание о видах транспорта; закрепить умение находить четвертый лишний предмет и объяснить свой выбор; логическое мышление, связную речь; воспитывать интерес к познанию окружающего мира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 Закрепить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умение находить четвертый лишний предмет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12.Дидактическая игра «Найди лишнее»</a:t>
            </a:r>
            <a:r>
              <a:rPr lang="ru-RU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среднего и 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Цель: 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развитие мышления, зрительного внимания, развивать умение классифицировать предметы по существенному признаку, обобщать.
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13.Дидактическая 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«Составь дорожный знак»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</a:t>
            </a:r>
            <a:r>
              <a:rPr lang="ru-RU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</a:t>
            </a:r>
            <a:r>
              <a:rPr lang="ru-RU" sz="1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акрепить знания детей о дорожных знаках. Научить составлять дорожные знаки из предложенных элементов. Развивать мышление и речь, развитие координации движения, моторики.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14.Дидактическая </a:t>
            </a:r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«Подбери заплатку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 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для детей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старшего возраста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 :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Развитие внимания, логического мышления и зрительного восприятия у детей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15.Дидактическая игра «Поставь дорожный знак</a:t>
            </a: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»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( для детей </a:t>
            </a:r>
            <a:r>
              <a:rPr lang="ru-RU" sz="1200" b="1" spc="-1" dirty="0" smtClean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старшего </a:t>
            </a:r>
            <a:r>
              <a:rPr lang="ru-RU" sz="12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возраста</a:t>
            </a:r>
            <a:endParaRPr lang="ru-RU" sz="14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Цель.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Закреплять знания детей о правилах дорожного движения. Учить детей различать дорожные </a:t>
            </a:r>
            <a:r>
              <a:rPr lang="ru-RU" sz="1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знаки,</a:t>
            </a:r>
            <a:r>
              <a:rPr lang="ru-RU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знать их назначение. Развить наглядно-образное мышление.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5105400" y="457200"/>
            <a:ext cx="3810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800099" y="4572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1.Дидактическая игра «Умные машинки»</a:t>
            </a:r>
            <a:endParaRPr lang="ru-RU" sz="14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 </a:t>
            </a:r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pic>
        <p:nvPicPr>
          <p:cNvPr id="38920" name="Picture 8" descr="https://snappygoat.com/b/143c2e825e72ecc54315d78384f28b2b2672331c"/>
          <p:cNvPicPr>
            <a:picLocks noChangeAspect="1" noChangeArrowheads="1"/>
          </p:cNvPicPr>
          <p:nvPr/>
        </p:nvPicPr>
        <p:blipFill>
          <a:blip r:embed="rId5" cstate="print"/>
          <a:srcRect b="13514"/>
          <a:stretch>
            <a:fillRect/>
          </a:stretch>
        </p:blipFill>
        <p:spPr bwMode="auto">
          <a:xfrm>
            <a:off x="685800" y="4495800"/>
            <a:ext cx="3048000" cy="148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24" name="Picture 12" descr="https://im0-tub-ru.yandex.net/i?id=6dc308f4c07936bde8cb84d20aaee237&amp;n=33&amp;w=330&amp;h=165"/>
          <p:cNvPicPr>
            <a:picLocks noChangeAspect="1" noChangeArrowheads="1"/>
          </p:cNvPicPr>
          <p:nvPr/>
        </p:nvPicPr>
        <p:blipFill>
          <a:blip r:embed="rId6" cstate="print"/>
          <a:srcRect b="7879"/>
          <a:stretch>
            <a:fillRect/>
          </a:stretch>
        </p:blipFill>
        <p:spPr bwMode="auto">
          <a:xfrm>
            <a:off x="810986" y="2886694"/>
            <a:ext cx="2971800" cy="156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26" name="Picture 14" descr="http://vunderkindiki.ru/programma/1-2september/prilogenie/1-2-19.jpg"/>
          <p:cNvPicPr>
            <a:picLocks noChangeAspect="1" noChangeArrowheads="1"/>
          </p:cNvPicPr>
          <p:nvPr/>
        </p:nvPicPr>
        <p:blipFill rotWithShape="1">
          <a:blip r:embed="rId7" cstate="print"/>
          <a:srcRect l="32682" t="15675" r="37375" b="46816"/>
          <a:stretch/>
        </p:blipFill>
        <p:spPr bwMode="auto">
          <a:xfrm>
            <a:off x="6673932" y="4343400"/>
            <a:ext cx="1784268" cy="1600200"/>
          </a:xfrm>
          <a:prstGeom prst="rect">
            <a:avLst/>
          </a:prstGeom>
          <a:noFill/>
        </p:spPr>
      </p:pic>
      <p:pic>
        <p:nvPicPr>
          <p:cNvPr id="22" name="Picture 14" descr="http://vunderkindiki.ru/programma/1-2september/prilogenie/1-2-19.jpg"/>
          <p:cNvPicPr>
            <a:picLocks noChangeAspect="1" noChangeArrowheads="1"/>
          </p:cNvPicPr>
          <p:nvPr/>
        </p:nvPicPr>
        <p:blipFill rotWithShape="1">
          <a:blip r:embed="rId7" cstate="print"/>
          <a:srcRect l="66716" t="15675" r="3808" b="46816"/>
          <a:stretch/>
        </p:blipFill>
        <p:spPr bwMode="auto">
          <a:xfrm>
            <a:off x="6777990" y="2590800"/>
            <a:ext cx="1756410" cy="1600200"/>
          </a:xfrm>
          <a:prstGeom prst="rect">
            <a:avLst/>
          </a:prstGeom>
          <a:noFill/>
        </p:spPr>
      </p:pic>
      <p:pic>
        <p:nvPicPr>
          <p:cNvPr id="25" name="Picture 10" descr="https://4.bp.blogspot.com/-XzFC40qxp_c/Vjfk2QRvYQI/AAAAAAAAAIg/5EIW9vDU2Iw/w1200-h630-p-k-no-nu/Auto.jpg"/>
          <p:cNvPicPr>
            <a:picLocks noChangeAspect="1" noChangeArrowheads="1"/>
          </p:cNvPicPr>
          <p:nvPr/>
        </p:nvPicPr>
        <p:blipFill>
          <a:blip r:embed="rId8" cstate="print"/>
          <a:srcRect b="12385"/>
          <a:stretch>
            <a:fillRect/>
          </a:stretch>
        </p:blipFill>
        <p:spPr bwMode="auto">
          <a:xfrm>
            <a:off x="685800" y="1447800"/>
            <a:ext cx="28956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1295400"/>
            <a:ext cx="1638299" cy="1186931"/>
          </a:xfrm>
          <a:prstGeom prst="ellipse">
            <a:avLst/>
          </a:prstGeom>
          <a:noFill/>
        </p:spPr>
      </p:pic>
      <p:pic>
        <p:nvPicPr>
          <p:cNvPr id="16" name="Picture 14" descr="http://vunderkindiki.ru/programma/1-2september/prilogenie/1-2-19.jpg"/>
          <p:cNvPicPr>
            <a:picLocks noChangeAspect="1" noChangeArrowheads="1"/>
          </p:cNvPicPr>
          <p:nvPr/>
        </p:nvPicPr>
        <p:blipFill>
          <a:blip r:embed="rId7" cstate="print"/>
          <a:srcRect l="3206" t="15675" r="68257" b="46816"/>
          <a:stretch>
            <a:fillRect/>
          </a:stretch>
        </p:blipFill>
        <p:spPr bwMode="auto">
          <a:xfrm>
            <a:off x="6781800" y="914400"/>
            <a:ext cx="1695734" cy="1595705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8229597" y="4571999"/>
            <a:ext cx="756277" cy="152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533400" y="685800"/>
            <a:ext cx="739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Правила игры:  Детям предлагается «поставить машинку»  в  гараж  такого же цвета. Сначала ребенок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озвучивает свой выбор,  затем  нажимает  на  клавишу «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или левую кнопку «мыши»,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проверяя  правильность ответа.  При повторном  нажатии  на эту клавишу после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выполнения  задания  правильность  ответа  поощряется  «аплодисментами».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34 0.02729 C 0.14653 0.02197 0.1599 0.01665 0.16754 0.02313 C 0.175 0.02983 0.17483 0.05064 0.179 0.06729 C 0.18316 0.08393 0.18993 0.10983 0.19202 0.12393 C 0.1941 0.13781 0.1915 0.14197 0.19202 0.15122 C 0.19254 0.16047 0.1948 0.17087 0.19532 0.18058 C 0.19584 0.19029 0.19618 0.19977 0.19532 0.20995 C 0.19445 0.22012 0.18907 0.22798 0.19045 0.24139 C 0.19184 0.25503 0.19809 0.27515 0.20348 0.2918 C 0.20886 0.30844 0.21823 0.33133 0.22292 0.3422 C 0.22761 0.35307 0.22743 0.3422 0.23125 0.35677 C 0.23507 0.37156 0.24115 0.41411 0.24601 0.43029 C 0.2507 0.44625 0.25295 0.4474 0.26059 0.45341 C 0.26823 0.45943 0.28125 0.46313 0.2915 0.4659 C 0.30191 0.46891 0.31493 0.4696 0.32257 0.47029 C 0.33004 0.47099 0.33282 0.47029 0.33716 0.47029 C 0.3415 0.47029 0.34393 0.46821 0.34879 0.47029 C 0.35365 0.47214 0.36372 0.4807 0.36667 0.48278 " pathEditMode="relative" rAng="0" ptsTypes="aaaaaaaaaaaaaa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584 -0.01596 C 0.15295 -0.02174 0.16007 -0.02729 0.16545 -0.03122 C 0.17084 -0.03515 0.1757 -0.03353 0.17865 -0.03977 C 0.1816 -0.04602 0.18299 -0.06012 0.18351 -0.06821 C 0.18403 -0.07631 0.18386 -0.07307 0.18195 -0.08787 C 0.18004 -0.10266 0.16927 -0.1274 0.17205 -0.15769 C 0.17483 -0.18798 0.19011 -0.25226 0.19827 -0.26914 C 0.20643 -0.28602 0.20677 -0.26151 0.22118 -0.25827 C 0.23559 -0.25503 0.26997 -0.24833 0.28525 -0.24948 C 0.30052 -0.25064 0.30643 -0.26405 0.31302 -0.26474 C 0.31962 -0.26544 0.32535 -0.25457 0.32448 -0.25388 C 0.32361 -0.25318 0.31094 -0.2592 0.30816 -0.26035 " pathEditMode="relative" rAng="0" ptsTypes="aaaaaaaaaaaA">
                                      <p:cBhvr>
                                        <p:cTn id="10" dur="2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-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67 -0.02659 C 0.15313 -0.02867 0.16493 -0.03075 0.17327 -0.03145 C 0.1816 -0.03237 0.18629 -0.03075 0.19219 -0.03145 C 0.19792 -0.03237 0.20486 -0.03122 0.20799 -0.0363 C 0.21111 -0.04139 0.21025 -0.05226 0.21111 -0.06289 C 0.21198 -0.07353 0.21059 -0.08856 0.21285 -0.10127 C 0.21493 -0.11399 0.22136 -0.13133 0.22396 -0.13966 C 0.22657 -0.14798 0.22361 -0.1348 0.22865 -0.15168 C 0.23351 -0.16856 0.24601 -0.22312 0.25382 -0.24046 C 0.26181 -0.25781 0.26962 -0.25272 0.27622 -0.25503 C 0.28247 -0.25734 0.2842 -0.25503 0.29202 -0.25503 C 0.3 -0.25503 0.31702 -0.25272 0.32379 -0.25503 C 0.33056 -0.25734 0.3316 -0.26729 0.33334 -0.26937 " pathEditMode="relative" rAng="0" ptsTypes="aaaaaaaaaaaaA">
                                      <p:cBhvr>
                                        <p:cTn id="14" dur="2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47 0.00232 C -0.06215 0.00232 -0.07066 0.00232 -0.0776 0.00926 C -0.08455 0.01621 -0.09253 0.03079 -0.09479 0.04375 C -0.09705 0.05672 -0.09097 0.0757 -0.09132 0.08727 C -0.09167 0.09885 -0.09132 0.09931 -0.09653 0.11273 C -0.10174 0.12616 -0.11319 0.15949 -0.1224 0.16783 C -0.1316 0.17616 -0.13854 0.16783 -0.15174 0.1632 C -0.16493 0.15857 -0.18681 0.14398 -0.20174 0.14028 C -0.21667 0.13658 -0.23125 0.13658 -0.24132 0.14028 C -0.25139 0.14398 -0.2566 0.14792 -0.26198 0.1632 C -0.26736 0.17848 -0.26701 0.20718 -0.27413 0.23218 C -0.28125 0.25718 -0.27639 0.29121 -0.30521 0.31273 C -0.33403 0.33426 -0.41458 0.35973 -0.44653 0.36088 C -0.47847 0.36204 -0.48212 0.3294 -0.49653 0.31945 C -0.51094 0.30949 -0.51545 0.3088 -0.53264 0.30116 C -0.54983 0.29352 -0.58472 0.27824 -0.6 0.27361 C -0.61528 0.26898 -0.61753 0.27361 -0.62413 0.27361 C -0.63073 0.27361 -0.63524 0.27361 -0.63958 0.27361 " pathEditMode="relative" rAng="0" ptsTypes="aaaaaaaaaaaaa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0" y="18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8906" y="-103921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5105400" y="457200"/>
            <a:ext cx="3810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63" name="Picture 11" descr="C:\Users\гульназ\Desktop\Пpptx.jpg"/>
          <p:cNvPicPr>
            <a:picLocks noChangeAspect="1" noChangeArrowheads="1"/>
          </p:cNvPicPr>
          <p:nvPr/>
        </p:nvPicPr>
        <p:blipFill>
          <a:blip r:embed="rId4" cstate="print"/>
          <a:srcRect l="56667" t="20000" r="15833" b="53333"/>
          <a:stretch>
            <a:fillRect/>
          </a:stretch>
        </p:blipFill>
        <p:spPr bwMode="auto">
          <a:xfrm>
            <a:off x="1219200" y="1431318"/>
            <a:ext cx="2514600" cy="1828800"/>
          </a:xfrm>
          <a:prstGeom prst="rect">
            <a:avLst/>
          </a:prstGeom>
          <a:noFill/>
        </p:spPr>
      </p:pic>
      <p:pic>
        <p:nvPicPr>
          <p:cNvPr id="23564" name="Picture 12" descr="C:\Users\гульназ\Desktop\Пpptx.jpg"/>
          <p:cNvPicPr>
            <a:picLocks noChangeAspect="1" noChangeArrowheads="1"/>
          </p:cNvPicPr>
          <p:nvPr/>
        </p:nvPicPr>
        <p:blipFill>
          <a:blip r:embed="rId4" cstate="print"/>
          <a:srcRect l="9167" t="8889" r="43333" b="52222"/>
          <a:stretch>
            <a:fillRect/>
          </a:stretch>
        </p:blipFill>
        <p:spPr bwMode="auto">
          <a:xfrm>
            <a:off x="2696590" y="3202874"/>
            <a:ext cx="4095206" cy="2514600"/>
          </a:xfrm>
          <a:prstGeom prst="rect">
            <a:avLst/>
          </a:prstGeom>
          <a:noFill/>
        </p:spPr>
      </p:pic>
      <p:pic>
        <p:nvPicPr>
          <p:cNvPr id="40" name="Picture 7" descr="https://openclipart.org/image/2400px/svg_to_png/74281/12798004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4648200" y="1816771"/>
            <a:ext cx="1295400" cy="1295400"/>
          </a:xfrm>
          <a:prstGeom prst="rect">
            <a:avLst/>
          </a:prstGeom>
          <a:noFill/>
        </p:spPr>
      </p:pic>
      <p:pic>
        <p:nvPicPr>
          <p:cNvPr id="41" name="Picture 7" descr="https://openclipart.org/image/2400px/svg_to_png/74281/12798004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6553200" y="1594511"/>
            <a:ext cx="1295400" cy="1295400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572984" y="371326"/>
            <a:ext cx="8001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2. Дидактическая игра «Собери автомобиль»</a:t>
            </a:r>
            <a:endParaRPr lang="ru-RU" sz="14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Правила игры: Детям предлагается собрать изображение из деталей и назвать получившийся автомобиль. Сначала ребенок называет деталь, её цвет, место расположения, затем нажимает  на клавишу «</a:t>
            </a:r>
            <a:r>
              <a:rPr lang="en-US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Enter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или левую кнопку «мыши», проверяя правильность ответа. Повторное нажатие клавиши после выполнения задания -</a:t>
            </a:r>
          </a:p>
          <a:p>
            <a:pPr algn="just">
              <a:lnSpc>
                <a:spcPct val="100000"/>
              </a:lnSpc>
            </a:pP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риветствие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Веселого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Светофорчика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и поощрение  игроков «аплодисментами». </a:t>
            </a:r>
          </a:p>
          <a:p>
            <a:pPr algn="ctr">
              <a:lnSpc>
                <a:spcPct val="100000"/>
              </a:lnSpc>
            </a:pPr>
            <a:endParaRPr lang="ru-RU" sz="1200" b="1" i="1" dirty="0" smtClean="0">
              <a:solidFill>
                <a:srgbClr val="C00000"/>
              </a:solidFill>
              <a:latin typeface="Times New Roman" pitchFamily="18" charset="0"/>
              <a:cs typeface="Aharoni" pitchFamily="2" charset="-79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210248" y="2069891"/>
            <a:ext cx="759139" cy="154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7" descr="https://openclipart.org/image/2400px/svg_to_png/74281/12798004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872738" y="5105400"/>
            <a:ext cx="1295400" cy="1295400"/>
          </a:xfrm>
          <a:prstGeom prst="rect">
            <a:avLst/>
          </a:prstGeom>
          <a:noFill/>
        </p:spPr>
      </p:pic>
      <p:pic>
        <p:nvPicPr>
          <p:cNvPr id="18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449781" y="1402278"/>
            <a:ext cx="1371601" cy="1111686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02312E-6 L 0.50833 0.310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" y="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89017E-6 L -0.05625 -2.8901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4624E-6 L -0.00417 0.471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665 L -0.02083 0.443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27746E-6 L 0.2375 -0.0388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-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l="32730" t="9996" r="36377" b="9617"/>
          <a:stretch/>
        </p:blipFill>
        <p:spPr bwMode="auto">
          <a:xfrm>
            <a:off x="3124200" y="1702625"/>
            <a:ext cx="3581400" cy="463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95299" y="269318"/>
            <a:ext cx="8153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Aharoni" pitchFamily="2" charset="-79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Calibri"/>
                <a:cs typeface="Times New Roman" pitchFamily="18" charset="0"/>
              </a:rPr>
              <a:t>3.Дидактическая игра  «Сломанный светофор»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Ход игры: Взрослый  сообщает детям, что светофор сломался, и теперь машины не могут  проехать. Предлагает   «починить» его.  Дети  озвучивают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свой вариант  расположения  сигналов светофора в правильной последовательности, называя три цвета светофора и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их значения для водителей и пешеходов. Нажатием на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клавишу «</a:t>
            </a:r>
            <a:r>
              <a:rPr lang="en-US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Enter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или левую кнопку «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мыши»  дети  проверяют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правильность ответа. Повторное нажатие клавиши после выполнения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задания  -  поощрение  игроков приветствием Веселого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Светофорчика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и «аплодисментами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». 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745671" y="1702625"/>
            <a:ext cx="1371600" cy="44958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78229" y="1826820"/>
            <a:ext cx="952005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36171" y="3036125"/>
            <a:ext cx="9906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82682" y="5368637"/>
            <a:ext cx="990600" cy="914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42748" flipH="1">
            <a:off x="6894986" y="3195747"/>
            <a:ext cx="1377369" cy="238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Овал 18"/>
          <p:cNvSpPr/>
          <p:nvPr/>
        </p:nvSpPr>
        <p:spPr>
          <a:xfrm>
            <a:off x="960416" y="4191000"/>
            <a:ext cx="990600" cy="914400"/>
          </a:xfrm>
          <a:prstGeom prst="ellipse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2519" y="2334704"/>
            <a:ext cx="1295400" cy="110914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222 L 0.375 -0.12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0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111 L 0.375 0.210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3329 L 0.375 -0.144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0" y="-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3400" y="4572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4.Дидактическая игра «Весёлая половинка»</a:t>
            </a:r>
            <a:endParaRPr lang="ru-RU" sz="14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Ход игры: Детям предлагается собрать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пазл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назвать дорожный знак, который получится; определить его назначение (</a:t>
            </a:r>
            <a:r>
              <a:rPr lang="ru-RU" sz="1200" b="1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указательный, запрещающий, предписывающий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). Сначала дети озвучивают, как соберут </a:t>
            </a:r>
            <a:r>
              <a:rPr lang="ru-RU" sz="1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пазлы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затем нажатием на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клавишу «</a:t>
            </a:r>
            <a:r>
              <a:rPr lang="en-US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Enter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или левую кнопку «мыши»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проверяют правильность ответа.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Повторное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нажатие клавиши после выполнения </a:t>
            </a:r>
            <a:r>
              <a:rPr lang="ru-RU" sz="1200" b="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задания </a:t>
            </a:r>
            <a:r>
              <a:rPr lang="ru-RU" sz="1200" b="1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 поощрение игроков «аплодисментами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». </a:t>
            </a:r>
            <a:endParaRPr lang="ru-RU" sz="1200" b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3" name="Picture 3" descr="https://upload.wikimedia.org/wikipedia/commons/thumb/6/6e/UK_traffic_sign_955.svg/1200px-UK_traffic_sign_955.svg.png"/>
          <p:cNvPicPr>
            <a:picLocks noChangeAspect="1" noChangeArrowheads="1"/>
          </p:cNvPicPr>
          <p:nvPr/>
        </p:nvPicPr>
        <p:blipFill>
          <a:blip r:embed="rId4" cstate="print"/>
          <a:srcRect t="52000"/>
          <a:stretch>
            <a:fillRect/>
          </a:stretch>
        </p:blipFill>
        <p:spPr bwMode="auto">
          <a:xfrm>
            <a:off x="5919355" y="4648200"/>
            <a:ext cx="2667000" cy="128016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57252">
            <a:off x="529067" y="2746742"/>
            <a:ext cx="707185" cy="136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 descr="http://www.piter-komplekt.ru/assets/images/DLYa-SADA/OBUChAYuShhIE2/Bezimyannij2.JPG"/>
          <p:cNvPicPr>
            <a:picLocks noChangeAspect="1" noChangeArrowheads="1"/>
          </p:cNvPicPr>
          <p:nvPr/>
        </p:nvPicPr>
        <p:blipFill>
          <a:blip r:embed="rId6" cstate="print"/>
          <a:srcRect l="55474" t="39044" r="30649" b="49220"/>
          <a:stretch>
            <a:fillRect/>
          </a:stretch>
        </p:blipFill>
        <p:spPr bwMode="auto">
          <a:xfrm>
            <a:off x="990600" y="4495800"/>
            <a:ext cx="1981200" cy="1109472"/>
          </a:xfrm>
          <a:prstGeom prst="rect">
            <a:avLst/>
          </a:prstGeom>
          <a:noFill/>
        </p:spPr>
      </p:pic>
      <p:pic>
        <p:nvPicPr>
          <p:cNvPr id="5133" name="Picture 13" descr="http://www.piter-komplekt.ru/assets/images/DLYa-SADA/OBUChAYuShhIE2/Bezimyannij2.JPG"/>
          <p:cNvPicPr>
            <a:picLocks noChangeAspect="1" noChangeArrowheads="1"/>
          </p:cNvPicPr>
          <p:nvPr/>
        </p:nvPicPr>
        <p:blipFill>
          <a:blip r:embed="rId6" cstate="print"/>
          <a:srcRect l="78148" t="18429" r="5541" b="69432"/>
          <a:stretch>
            <a:fillRect/>
          </a:stretch>
        </p:blipFill>
        <p:spPr bwMode="auto">
          <a:xfrm>
            <a:off x="3700648" y="3256722"/>
            <a:ext cx="2514600" cy="1239078"/>
          </a:xfrm>
          <a:prstGeom prst="rect">
            <a:avLst/>
          </a:prstGeom>
          <a:noFill/>
        </p:spPr>
      </p:pic>
      <p:pic>
        <p:nvPicPr>
          <p:cNvPr id="12" name="Picture 3" descr="https://upload.wikimedia.org/wikipedia/commons/thumb/6/6e/UK_traffic_sign_955.svg/1200px-UK_traffic_sign_955.svg.png"/>
          <p:cNvPicPr>
            <a:picLocks noChangeAspect="1" noChangeArrowheads="1"/>
          </p:cNvPicPr>
          <p:nvPr/>
        </p:nvPicPr>
        <p:blipFill>
          <a:blip r:embed="rId4" cstate="print"/>
          <a:srcRect b="48000"/>
          <a:stretch>
            <a:fillRect/>
          </a:stretch>
        </p:blipFill>
        <p:spPr bwMode="auto">
          <a:xfrm>
            <a:off x="1302377" y="1491265"/>
            <a:ext cx="2667000" cy="1386840"/>
          </a:xfrm>
          <a:prstGeom prst="rect">
            <a:avLst/>
          </a:prstGeom>
          <a:noFill/>
        </p:spPr>
      </p:pic>
      <p:pic>
        <p:nvPicPr>
          <p:cNvPr id="14" name="Picture 13" descr="http://www.piter-komplekt.ru/assets/images/DLYa-SADA/OBUChAYuShhIE2/Bezimyannij2.JPG"/>
          <p:cNvPicPr>
            <a:picLocks noChangeAspect="1" noChangeArrowheads="1"/>
          </p:cNvPicPr>
          <p:nvPr/>
        </p:nvPicPr>
        <p:blipFill>
          <a:blip r:embed="rId6" cstate="print"/>
          <a:srcRect l="78148" t="5187" r="5047" b="81571"/>
          <a:stretch>
            <a:fillRect/>
          </a:stretch>
        </p:blipFill>
        <p:spPr bwMode="auto">
          <a:xfrm>
            <a:off x="5675416" y="1453684"/>
            <a:ext cx="2590800" cy="1351722"/>
          </a:xfrm>
          <a:prstGeom prst="rect">
            <a:avLst/>
          </a:prstGeom>
          <a:noFill/>
        </p:spPr>
      </p:pic>
      <p:pic>
        <p:nvPicPr>
          <p:cNvPr id="16" name="Picture 9" descr="http://www.piter-komplekt.ru/assets/images/DLYa-SADA/OBUChAYuShhIE2/Bezimyannij2.JPG"/>
          <p:cNvPicPr>
            <a:picLocks noChangeAspect="1" noChangeArrowheads="1"/>
          </p:cNvPicPr>
          <p:nvPr/>
        </p:nvPicPr>
        <p:blipFill>
          <a:blip r:embed="rId6" cstate="print"/>
          <a:srcRect l="54919" t="49652" r="30137" b="35679"/>
          <a:stretch>
            <a:fillRect/>
          </a:stretch>
        </p:blipFill>
        <p:spPr bwMode="auto">
          <a:xfrm>
            <a:off x="3733800" y="4648200"/>
            <a:ext cx="2133600" cy="1386840"/>
          </a:xfrm>
          <a:prstGeom prst="rect">
            <a:avLst/>
          </a:prstGeom>
          <a:noFill/>
        </p:spPr>
      </p:pic>
      <p:pic>
        <p:nvPicPr>
          <p:cNvPr id="13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666" y="1535184"/>
            <a:ext cx="1741868" cy="1261965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7099 L -0.50417 -0.259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0" y="-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0.0541 L 0.21667 -0.08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00" y="-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79769E-6 L 0.30833 -0.136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0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Блок-схема: процесс 27"/>
          <p:cNvSpPr/>
          <p:nvPr/>
        </p:nvSpPr>
        <p:spPr>
          <a:xfrm>
            <a:off x="5181600" y="8382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4876800" y="5334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334000" y="990600"/>
            <a:ext cx="304800" cy="457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9600" y="4572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5.Дидактическая игра «Поставь нужный дорожный знак»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0"/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Ход игры: Детям предлагается  картинка с определённой дорожной ситуацией и задание: подобрать нужный дорожный знак. Сначала дети озвучивают  свое решение, затем нажатием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клавишу «</a:t>
            </a:r>
            <a:r>
              <a:rPr lang="en-US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Enter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» или левую кнопку «мыши»  проверяют правильность ответа. Повторное нажатие клавиши после выполнения </a:t>
            </a:r>
            <a:r>
              <a:rPr lang="ru-RU" sz="1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задания -   поощрение игроков </a:t>
            </a:r>
            <a:r>
              <a:rPr lang="ru-RU" sz="1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«аплодисментами». </a:t>
            </a:r>
            <a:endParaRPr lang="ru-RU" sz="12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3" name="Picture 13" descr="C:\Users\гульназ\Desktop\ПДД 2019кенпгрощл.jpg"/>
          <p:cNvPicPr>
            <a:picLocks noChangeAspect="1" noChangeArrowheads="1"/>
          </p:cNvPicPr>
          <p:nvPr/>
        </p:nvPicPr>
        <p:blipFill>
          <a:blip r:embed="rId5" cstate="print"/>
          <a:srcRect l="7500" t="16666" r="7500" b="11111"/>
          <a:stretch>
            <a:fillRect/>
          </a:stretch>
        </p:blipFill>
        <p:spPr bwMode="auto">
          <a:xfrm>
            <a:off x="723900" y="1447800"/>
            <a:ext cx="7772400" cy="4689764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>
          <a:xfrm>
            <a:off x="609600" y="5029200"/>
            <a:ext cx="4419600" cy="1066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5" descr="https://i.online.ua/pdd/img/znaks/33_4_13_b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5105400"/>
            <a:ext cx="914400" cy="914400"/>
          </a:xfrm>
          <a:prstGeom prst="rect">
            <a:avLst/>
          </a:prstGeom>
          <a:noFill/>
        </p:spPr>
      </p:pic>
      <p:pic>
        <p:nvPicPr>
          <p:cNvPr id="22" name="Picture 7" descr="https://www.fahrradmonteur.de/images/thumb/b/b8/49-%D7%90_Israely_road_sign.svg/1008px-49-%D7%90_Israely_road_sign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5105400"/>
            <a:ext cx="990600" cy="853017"/>
          </a:xfrm>
          <a:prstGeom prst="rect">
            <a:avLst/>
          </a:prstGeom>
          <a:noFill/>
        </p:spPr>
      </p:pic>
      <p:pic>
        <p:nvPicPr>
          <p:cNvPr id="23" name="Picture 9" descr="http://maminsite.ru/school.files/school18/podzem-pereho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95600" y="5181600"/>
            <a:ext cx="6096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4" name="Picture 11" descr="http://www.avg-ekb.ru/gallery/product/1546/1115_1.jpg"/>
          <p:cNvPicPr>
            <a:picLocks noChangeAspect="1" noChangeArrowheads="1"/>
          </p:cNvPicPr>
          <p:nvPr/>
        </p:nvPicPr>
        <p:blipFill>
          <a:blip r:embed="rId9" cstate="print"/>
          <a:srcRect l="11643" r="11690"/>
          <a:stretch>
            <a:fillRect/>
          </a:stretch>
        </p:blipFill>
        <p:spPr bwMode="auto">
          <a:xfrm>
            <a:off x="3897630" y="5105400"/>
            <a:ext cx="990600" cy="861391"/>
          </a:xfrm>
          <a:prstGeom prst="rect">
            <a:avLst/>
          </a:prstGeom>
          <a:noFill/>
        </p:spPr>
      </p:pic>
      <p:pic>
        <p:nvPicPr>
          <p:cNvPr id="14" name="Picture 8" descr="http://altfishing-club.ru/uploads/monthly_05_2018/post-9-0-90517400-152776461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0" y="5181600"/>
            <a:ext cx="1110803" cy="804765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0.00393 L 0.31962 -0.351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773</Words>
  <Application>Microsoft Office PowerPoint</Application>
  <PresentationFormat>Экран (4:3)</PresentationFormat>
  <Paragraphs>133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гульназ</dc:creator>
  <cp:lastModifiedBy>НАИЛЯ</cp:lastModifiedBy>
  <cp:revision>181</cp:revision>
  <dcterms:created xsi:type="dcterms:W3CDTF">2018-12-18T06:01:31Z</dcterms:created>
  <dcterms:modified xsi:type="dcterms:W3CDTF">2019-03-05T04:00:11Z</dcterms:modified>
</cp:coreProperties>
</file>